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72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27515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 Prediction: The AI Advantage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20303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unparalleled financial foresight through advanced AI and web-native analytics.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1169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Sachin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Kumar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2329815"/>
            <a:ext cx="7606189" cy="366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200"/>
              </a:lnSpc>
              <a:buNone/>
            </a:pPr>
            <a:r>
              <a:rPr lang="en-US" sz="1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12950" dirty="0"/>
          </a:p>
        </p:txBody>
      </p:sp>
      <p:sp>
        <p:nvSpPr>
          <p:cNvPr id="4" name="Text 1"/>
          <p:cNvSpPr/>
          <p:nvPr/>
        </p:nvSpPr>
        <p:spPr>
          <a:xfrm>
            <a:off x="6584752" y="5301258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584752" y="5899785"/>
            <a:ext cx="727674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5306" y="6745367"/>
            <a:ext cx="7606189" cy="878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endParaRPr lang="en-US" sz="2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FA853-B7E5-4B71-9223-07D0094E86EE}"/>
              </a:ext>
            </a:extLst>
          </p:cNvPr>
          <p:cNvSpPr/>
          <p:nvPr/>
        </p:nvSpPr>
        <p:spPr>
          <a:xfrm>
            <a:off x="12812233" y="7624286"/>
            <a:ext cx="1818167" cy="60531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7403544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Vision and Core Objectives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3767" y="1381006"/>
            <a:ext cx="13402866" cy="2007632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1A73E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52072" y="1564005"/>
            <a:ext cx="526137" cy="526137"/>
          </a:xfrm>
          <a:prstGeom prst="roundRect">
            <a:avLst>
              <a:gd name="adj" fmla="val 17377766"/>
            </a:avLst>
          </a:prstGeom>
          <a:solidFill>
            <a:srgbClr val="1A73E8"/>
          </a:solidFill>
          <a:ln/>
        </p:spPr>
      </p:sp>
      <p:sp>
        <p:nvSpPr>
          <p:cNvPr id="5" name="Text 3"/>
          <p:cNvSpPr/>
          <p:nvPr/>
        </p:nvSpPr>
        <p:spPr>
          <a:xfrm>
            <a:off x="7196733" y="1679138"/>
            <a:ext cx="23669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418415" y="2265521"/>
            <a:ext cx="379356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Vision: Intelligent Financial Insights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96766" y="2644616"/>
            <a:ext cx="13036868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create a secure, user-friendly, and intelligent web platform that demystifies stock market analysis by providing AI-driven predictions, rich data visualisations, and natural language interaction. 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3767" y="3673584"/>
            <a:ext cx="13402866" cy="2952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13767" y="4163378"/>
            <a:ext cx="6613684" cy="1576745"/>
          </a:xfrm>
          <a:prstGeom prst="roundRect">
            <a:avLst>
              <a:gd name="adj" fmla="val 6959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613767" y="4140518"/>
            <a:ext cx="6613684" cy="91440"/>
          </a:xfrm>
          <a:prstGeom prst="roundRect">
            <a:avLst>
              <a:gd name="adj" fmla="val 80555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3657540" y="3900368"/>
            <a:ext cx="526137" cy="526137"/>
          </a:xfrm>
          <a:prstGeom prst="roundRect">
            <a:avLst>
              <a:gd name="adj" fmla="val 173795"/>
            </a:avLst>
          </a:prstGeom>
          <a:solidFill>
            <a:srgbClr val="4950BC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17" y="4031933"/>
            <a:ext cx="210383" cy="26300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12006" y="4601766"/>
            <a:ext cx="256020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Full-Stack Development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2006" y="4980861"/>
            <a:ext cx="621720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Build a complete application with a clear separation between frontend, backend, and ML services.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402830" y="4163378"/>
            <a:ext cx="6613803" cy="1576745"/>
          </a:xfrm>
          <a:prstGeom prst="roundRect">
            <a:avLst>
              <a:gd name="adj" fmla="val 6959"/>
            </a:avLst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7402830" y="4140518"/>
            <a:ext cx="6613803" cy="91440"/>
          </a:xfrm>
          <a:prstGeom prst="roundRect">
            <a:avLst>
              <a:gd name="adj" fmla="val 80555"/>
            </a:avLst>
          </a:prstGeom>
          <a:solidFill>
            <a:srgbClr val="4950BC"/>
          </a:solidFill>
          <a:ln/>
        </p:spPr>
      </p:sp>
      <p:sp>
        <p:nvSpPr>
          <p:cNvPr id="17" name="Shape 14"/>
          <p:cNvSpPr/>
          <p:nvPr/>
        </p:nvSpPr>
        <p:spPr>
          <a:xfrm>
            <a:off x="10446603" y="3900368"/>
            <a:ext cx="526137" cy="526137"/>
          </a:xfrm>
          <a:prstGeom prst="roundRect">
            <a:avLst>
              <a:gd name="adj" fmla="val 173795"/>
            </a:avLst>
          </a:prstGeom>
          <a:solidFill>
            <a:srgbClr val="4950BC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480" y="4031933"/>
            <a:ext cx="210383" cy="263009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601069" y="4601766"/>
            <a:ext cx="241018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Prediction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7601069" y="4980861"/>
            <a:ext cx="621732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Implement a robust machine learning pipeline to predict future stock movements accurately.</a:t>
            </a:r>
            <a:endParaRPr lang="en-US" sz="1400" dirty="0">
              <a:latin typeface="+mj-lt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613767" y="6178510"/>
            <a:ext cx="6613684" cy="1576745"/>
          </a:xfrm>
          <a:prstGeom prst="roundRect">
            <a:avLst>
              <a:gd name="adj" fmla="val 6959"/>
            </a:avLst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613767" y="6155650"/>
            <a:ext cx="6613684" cy="91440"/>
          </a:xfrm>
          <a:prstGeom prst="roundRect">
            <a:avLst>
              <a:gd name="adj" fmla="val 80555"/>
            </a:avLst>
          </a:prstGeom>
          <a:solidFill>
            <a:srgbClr val="4950BC"/>
          </a:solidFill>
          <a:ln/>
        </p:spPr>
      </p:sp>
      <p:sp>
        <p:nvSpPr>
          <p:cNvPr id="23" name="Shape 19"/>
          <p:cNvSpPr/>
          <p:nvPr/>
        </p:nvSpPr>
        <p:spPr>
          <a:xfrm>
            <a:off x="3657540" y="5915501"/>
            <a:ext cx="526137" cy="526137"/>
          </a:xfrm>
          <a:prstGeom prst="roundRect">
            <a:avLst>
              <a:gd name="adj" fmla="val 173795"/>
            </a:avLst>
          </a:prstGeom>
          <a:solidFill>
            <a:srgbClr val="4950BC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417" y="6047065"/>
            <a:ext cx="210383" cy="263009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812006" y="6616898"/>
            <a:ext cx="227969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User Experience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812006" y="6995993"/>
            <a:ext cx="6217206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Provide a sleek, interactive, and intuitive dark-themed user dashboard for easy analysis.</a:t>
            </a:r>
            <a:endParaRPr lang="en-US" sz="1400" dirty="0">
              <a:latin typeface="+mj-lt"/>
            </a:endParaRPr>
          </a:p>
        </p:txBody>
      </p:sp>
      <p:sp>
        <p:nvSpPr>
          <p:cNvPr id="27" name="Shape 22"/>
          <p:cNvSpPr/>
          <p:nvPr/>
        </p:nvSpPr>
        <p:spPr>
          <a:xfrm>
            <a:off x="7402830" y="6178510"/>
            <a:ext cx="6613803" cy="1576745"/>
          </a:xfrm>
          <a:prstGeom prst="roundRect">
            <a:avLst>
              <a:gd name="adj" fmla="val 6959"/>
            </a:avLst>
          </a:prstGeom>
          <a:solidFill>
            <a:srgbClr val="FFFFFF"/>
          </a:solidFill>
          <a:ln/>
        </p:spPr>
      </p:sp>
      <p:sp>
        <p:nvSpPr>
          <p:cNvPr id="28" name="Shape 23"/>
          <p:cNvSpPr/>
          <p:nvPr/>
        </p:nvSpPr>
        <p:spPr>
          <a:xfrm>
            <a:off x="7402830" y="6155650"/>
            <a:ext cx="6613803" cy="91440"/>
          </a:xfrm>
          <a:prstGeom prst="roundRect">
            <a:avLst>
              <a:gd name="adj" fmla="val 80555"/>
            </a:avLst>
          </a:prstGeom>
          <a:solidFill>
            <a:srgbClr val="4950BC"/>
          </a:solidFill>
          <a:ln/>
        </p:spPr>
      </p:sp>
      <p:sp>
        <p:nvSpPr>
          <p:cNvPr id="29" name="Shape 24"/>
          <p:cNvSpPr/>
          <p:nvPr/>
        </p:nvSpPr>
        <p:spPr>
          <a:xfrm>
            <a:off x="10446603" y="5915501"/>
            <a:ext cx="526137" cy="526137"/>
          </a:xfrm>
          <a:prstGeom prst="roundRect">
            <a:avLst>
              <a:gd name="adj" fmla="val 173795"/>
            </a:avLst>
          </a:prstGeom>
          <a:solidFill>
            <a:srgbClr val="4950BC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480" y="6047065"/>
            <a:ext cx="210383" cy="263009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601069" y="6616898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Conversational AI</a:t>
            </a:r>
            <a:endParaRPr lang="en-US" sz="1700" dirty="0"/>
          </a:p>
        </p:txBody>
      </p:sp>
      <p:sp>
        <p:nvSpPr>
          <p:cNvPr id="32" name="Text 26"/>
          <p:cNvSpPr/>
          <p:nvPr/>
        </p:nvSpPr>
        <p:spPr>
          <a:xfrm>
            <a:off x="7601069" y="6995993"/>
            <a:ext cx="621732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Integrate an AI chatbot to allow users to ask complex financial questions in plain English.</a:t>
            </a:r>
            <a:endParaRPr lang="en-US" sz="14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61BCE4-5A38-4BDC-935E-DCDF63E5D4FA}"/>
              </a:ext>
            </a:extLst>
          </p:cNvPr>
          <p:cNvSpPr/>
          <p:nvPr/>
        </p:nvSpPr>
        <p:spPr>
          <a:xfrm>
            <a:off x="12280605" y="7634177"/>
            <a:ext cx="2275367" cy="56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749" y="368260"/>
            <a:ext cx="10343674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Modern, Decoupled Three-Tier Architecture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68749" y="1213604"/>
            <a:ext cx="1369290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employs a decoupled microservices architecture, separating the application into three independent services for improved scalability, maintainability, and overall robustness.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0" y="1578531"/>
            <a:ext cx="13642419" cy="51724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6059" y="4664602"/>
            <a:ext cx="3080831" cy="385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API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8056" y="5159246"/>
            <a:ext cx="3258835" cy="61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requests and returns predictions.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553482" y="3541810"/>
            <a:ext cx="3080831" cy="385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(Auth)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553482" y="4036454"/>
            <a:ext cx="3258835" cy="61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authentication and session logic.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50830" y="2364248"/>
            <a:ext cx="3080831" cy="385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72826" y="2858892"/>
            <a:ext cx="3258835" cy="61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(React) sends requests.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468749" y="6901577"/>
            <a:ext cx="4475083" cy="1225391"/>
          </a:xfrm>
          <a:prstGeom prst="roundRect">
            <a:avLst>
              <a:gd name="adj" fmla="val 597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53509" y="6901577"/>
            <a:ext cx="60960" cy="1225391"/>
          </a:xfrm>
          <a:prstGeom prst="roundRect">
            <a:avLst>
              <a:gd name="adj" fmla="val 92276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663535" y="7050643"/>
            <a:ext cx="304776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(React) - The User Interface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63535" y="7340084"/>
            <a:ext cx="41312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Renders the dashboard, manages user interactions, and communicates securely with the backend APIs.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5120189" y="6933475"/>
            <a:ext cx="4475083" cy="1225391"/>
          </a:xfrm>
          <a:prstGeom prst="roundRect">
            <a:avLst>
              <a:gd name="adj" fmla="val 597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062418" y="6901577"/>
            <a:ext cx="60960" cy="1225391"/>
          </a:xfrm>
          <a:prstGeom prst="roundRect">
            <a:avLst>
              <a:gd name="adj" fmla="val 92276"/>
            </a:avLst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5272445" y="7050643"/>
            <a:ext cx="4131231" cy="418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(Node.js) - Authentication &amp; User Management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272445" y="7549277"/>
            <a:ext cx="41312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user registration, login, and secure session management using JSON Web Tokens (JWT).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9686568" y="6901577"/>
            <a:ext cx="4475083" cy="1225391"/>
          </a:xfrm>
          <a:prstGeom prst="roundRect">
            <a:avLst>
              <a:gd name="adj" fmla="val 597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9671328" y="6901577"/>
            <a:ext cx="60960" cy="1225391"/>
          </a:xfrm>
          <a:prstGeom prst="roundRect">
            <a:avLst>
              <a:gd name="adj" fmla="val 92276"/>
            </a:avLst>
          </a:prstGeom>
          <a:solidFill>
            <a:srgbClr val="4950BC"/>
          </a:solidFill>
          <a:ln/>
        </p:spPr>
      </p:sp>
      <p:sp>
        <p:nvSpPr>
          <p:cNvPr id="21" name="Text 18"/>
          <p:cNvSpPr/>
          <p:nvPr/>
        </p:nvSpPr>
        <p:spPr>
          <a:xfrm>
            <a:off x="9881354" y="7050643"/>
            <a:ext cx="364247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API (Python) - The Computational Engine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9881354" y="7340084"/>
            <a:ext cx="41312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financial data, performs all machine learning tasks, and powers the AI chatbot.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695" y="477441"/>
            <a:ext cx="8901589" cy="54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Onboarding and Technology Stack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1475661"/>
            <a:ext cx="7187565" cy="34949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6504" y="1453991"/>
            <a:ext cx="332517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&amp; Seamless Onboarding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226504" y="1898809"/>
            <a:ext cx="5803702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user's journey begins with a professional and secure authentication process, ensuring only authorised users can access the sensitive financial dashboard.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226504" y="2887980"/>
            <a:ext cx="580370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Authentication: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Professional Login and Signup pages with robust validation.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226504" y="3504009"/>
            <a:ext cx="580370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Management: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Uses JSON Web Tokens (JWT) for highly secure user sessions.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226504" y="4120039"/>
            <a:ext cx="580370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Protected Routes: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React frontend intelligently guards the dashboard, redirecting any unauthorised access attempt.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7695" y="5447895"/>
            <a:ext cx="13415010" cy="29289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07695" y="5737503"/>
            <a:ext cx="6028492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Technology Stack Components</a:t>
            </a:r>
            <a:endParaRPr lang="en-US" sz="27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" y="6431994"/>
            <a:ext cx="434102" cy="43410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07695" y="7083147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607695" y="7458551"/>
            <a:ext cx="432696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React Router, Tailwind CSS, Chart.js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715" y="6431994"/>
            <a:ext cx="434102" cy="43410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51715" y="7083147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(Auth)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5151715" y="7458551"/>
            <a:ext cx="4326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Express, JWT, Bcrypt for password hashing.</a:t>
            </a:r>
            <a:endParaRPr lang="en-US" sz="13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36" y="6431994"/>
            <a:ext cx="434102" cy="43410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95736" y="7083147"/>
            <a:ext cx="217050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&amp; Data API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9695736" y="7458551"/>
            <a:ext cx="4326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Flask, Pandas, Scikit-learn, yfinance, Ollama.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B4B76-3F1F-4EA7-93FE-56B3C8A9BBDF}"/>
              </a:ext>
            </a:extLst>
          </p:cNvPr>
          <p:cNvSpPr/>
          <p:nvPr/>
        </p:nvSpPr>
        <p:spPr>
          <a:xfrm>
            <a:off x="12801600" y="7736205"/>
            <a:ext cx="1828800" cy="526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4" y="2786062"/>
            <a:ext cx="6510933" cy="2495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384" y="2768084"/>
            <a:ext cx="6510933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7530703" y="909876"/>
            <a:ext cx="6331387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Core: AI Prediction Engine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7530703" y="1612702"/>
            <a:ext cx="651093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application's core is a powerful machine learning pipeline that provides data-driven, quantifiable insights into future stock movements.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40" y="2322790"/>
            <a:ext cx="255508" cy="3194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84463" y="2349460"/>
            <a:ext cx="232743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Data Pipeline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084463" y="2786062"/>
            <a:ext cx="595717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the latest financial data using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every request, ensuring real-time relevance.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40" y="3645218"/>
            <a:ext cx="255508" cy="3194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84463" y="3671888"/>
            <a:ext cx="320194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 Engineering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084463" y="4108490"/>
            <a:ext cx="595717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calculates key technical indicators like Moving Averages (MA), Relative Strength Index (RSI), and Volatility.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40" y="4967645"/>
            <a:ext cx="255508" cy="3194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84463" y="4994315"/>
            <a:ext cx="213002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Ensemble Modeling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8084463" y="5430917"/>
            <a:ext cx="595717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Utilises both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models for more robust, cross-validated predictions.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40" y="6290072"/>
            <a:ext cx="255508" cy="31944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84463" y="6316742"/>
            <a:ext cx="213002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Results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8084463" y="6753344"/>
            <a:ext cx="595717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prediction ("UP" or "DOWN") and the model's confidence level are clearly displayed to the user.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1A123-2E73-4660-8F15-014686021EAF}"/>
              </a:ext>
            </a:extLst>
          </p:cNvPr>
          <p:cNvSpPr/>
          <p:nvPr/>
        </p:nvSpPr>
        <p:spPr>
          <a:xfrm>
            <a:off x="12812233" y="7495953"/>
            <a:ext cx="1818167" cy="733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406" y="2785229"/>
            <a:ext cx="5688806" cy="24542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4822" y="771406"/>
            <a:ext cx="7232809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Data Visualisation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6194822" y="1707475"/>
            <a:ext cx="772715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brings data to life with dynamic and interactive charts, crucial for technical analysis, all styled for the preferred dark theme aesthetic.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6194822" y="2582823"/>
            <a:ext cx="809625" cy="1490186"/>
          </a:xfrm>
          <a:prstGeom prst="roundRect">
            <a:avLst>
              <a:gd name="adj" fmla="val 36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0" y="3138130"/>
            <a:ext cx="303609" cy="3794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06853" y="2785229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&amp; Volume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206853" y="3222903"/>
            <a:ext cx="67151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price charts (Open, Close) alongside trading volume indicators.</a:t>
            </a:r>
            <a:endParaRPr lang="en-US" sz="1550" dirty="0"/>
          </a:p>
        </p:txBody>
      </p:sp>
      <p:sp>
        <p:nvSpPr>
          <p:cNvPr id="10" name="Shape 5"/>
          <p:cNvSpPr/>
          <p:nvPr/>
        </p:nvSpPr>
        <p:spPr>
          <a:xfrm>
            <a:off x="6194822" y="4275415"/>
            <a:ext cx="809625" cy="1490186"/>
          </a:xfrm>
          <a:prstGeom prst="roundRect">
            <a:avLst>
              <a:gd name="adj" fmla="val 36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830" y="4830723"/>
            <a:ext cx="303609" cy="3794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06853" y="4477822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Moving Averages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206853" y="4915495"/>
            <a:ext cx="67151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Visualisation of MA5, MA20, and MA50 to identify short and long-term trends.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6194822" y="5968008"/>
            <a:ext cx="809625" cy="1490186"/>
          </a:xfrm>
          <a:prstGeom prst="roundRect">
            <a:avLst>
              <a:gd name="adj" fmla="val 36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830" y="6523315"/>
            <a:ext cx="303609" cy="3794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06853" y="6170414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RSI Indicator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206853" y="6608088"/>
            <a:ext cx="67151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marked Overbought (&gt;70) and Oversold (&lt;30) levels for momentum analysis.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C9935-40B1-44DD-AAE8-9EEEBCB16FE5}"/>
              </a:ext>
            </a:extLst>
          </p:cNvPr>
          <p:cNvSpPr/>
          <p:nvPr/>
        </p:nvSpPr>
        <p:spPr>
          <a:xfrm>
            <a:off x="12844130" y="7458194"/>
            <a:ext cx="178627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798" y="523161"/>
            <a:ext cx="12326779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Deeper Analytical Insights: Correlation and Summary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5798" y="1498044"/>
            <a:ext cx="1329880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tools help stakeholders understand the underlying data and market dynamics at a glance, providing context for the AI's prediction.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8" y="2230279"/>
            <a:ext cx="7793593" cy="37791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5798" y="6223397"/>
            <a:ext cx="4016335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Correlation Heatmap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5798" y="6770251"/>
            <a:ext cx="7793593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visual matrix showing the statistical relationships between different technical indicators, helping to explain which factors are influencing price movements most significantly.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931116" y="2206466"/>
            <a:ext cx="3348990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Summary Card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931116" y="2753320"/>
            <a:ext cx="5040987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scannable card presenting the most critical real-time data points from the analysis, including: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931116" y="3533180"/>
            <a:ext cx="504098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Last Close Price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931116" y="3904059"/>
            <a:ext cx="504098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Day's High/Low Range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931116" y="4274939"/>
            <a:ext cx="504098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Trading Volume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8931116" y="4645819"/>
            <a:ext cx="504098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Volatility Metrics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C4E6E-FD7E-494C-B120-6278CA2CC37D}"/>
              </a:ext>
            </a:extLst>
          </p:cNvPr>
          <p:cNvSpPr/>
          <p:nvPr/>
        </p:nvSpPr>
        <p:spPr>
          <a:xfrm>
            <a:off x="12748437" y="7538484"/>
            <a:ext cx="1881963" cy="691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208"/>
            <a:ext cx="10785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Conversational AI: The Stock Assistant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06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integrated AI chatbot, powered by a local Large Language Model (Ollama/Llama3), makes complex financial data instantly accessible and conversational.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242" y="3296722"/>
            <a:ext cx="6580070" cy="38802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001113" y="3296722"/>
            <a:ext cx="3802290" cy="3779401"/>
          </a:xfrm>
          <a:prstGeom prst="roundRect">
            <a:avLst>
              <a:gd name="adj" fmla="val 258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05741" y="3477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73" y="3651705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98242" y="4438412"/>
            <a:ext cx="3605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Intent Recognition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198242" y="5019556"/>
            <a:ext cx="360516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LLM analyses the user's query to understand their intent (e.g., price check, comparison, performance metrics).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941606" y="3296722"/>
            <a:ext cx="3688794" cy="3779401"/>
          </a:xfrm>
          <a:prstGeom prst="roundRect">
            <a:avLst>
              <a:gd name="adj" fmla="val 258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975181" y="35028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13384" y="3651706"/>
            <a:ext cx="404036" cy="3826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13384" y="4417147"/>
            <a:ext cx="3517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Answers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113383" y="5019556"/>
            <a:ext cx="3517016" cy="1822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chatbot fetches live data from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the background to provide instant, contextual, and accurate answers.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AE23A-3E22-47C4-8AF3-F052D543D7A5}"/>
              </a:ext>
            </a:extLst>
          </p:cNvPr>
          <p:cNvSpPr/>
          <p:nvPr/>
        </p:nvSpPr>
        <p:spPr>
          <a:xfrm>
            <a:off x="12737805" y="7538484"/>
            <a:ext cx="1892594" cy="679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711" y="759381"/>
            <a:ext cx="6920389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Scope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711" y="1839635"/>
            <a:ext cx="13154977" cy="1633061"/>
          </a:xfrm>
          <a:prstGeom prst="roundRect">
            <a:avLst>
              <a:gd name="adj" fmla="val 54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5331" y="1847255"/>
            <a:ext cx="13139738" cy="1617821"/>
          </a:xfrm>
          <a:prstGeom prst="roundRect">
            <a:avLst>
              <a:gd name="adj" fmla="val 5473"/>
            </a:avLst>
          </a:prstGeom>
          <a:solidFill>
            <a:srgbClr val="1A73E8"/>
          </a:solidFill>
          <a:ln/>
        </p:spPr>
      </p:sp>
      <p:sp>
        <p:nvSpPr>
          <p:cNvPr id="5" name="Text 3"/>
          <p:cNvSpPr/>
          <p:nvPr/>
        </p:nvSpPr>
        <p:spPr>
          <a:xfrm>
            <a:off x="956072" y="2057995"/>
            <a:ext cx="3162062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Conclusion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56072" y="2579727"/>
            <a:ext cx="1271825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"Stock Market" project successfully integrates a full-stack web application with a powerful machine learning backend. This delivers a comprehensive, intelligent, and user-friendly tool, validating the core approach to AI-driven financial analysis.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7711" y="3709749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37711" y="4045148"/>
            <a:ext cx="64721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37711" y="4196239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Persistent Database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37711" y="4652010"/>
            <a:ext cx="64721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 to a database like MongoDB to store user data, preferences, and custom watchlists, enhancing personalisation.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20570" y="3709749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20570" y="4045148"/>
            <a:ext cx="64721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420570" y="4196239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Optimisation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420570" y="4652010"/>
            <a:ext cx="64721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 models on historical data to significantly improve the ML API's response times and latency.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37711" y="5695355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7711" y="6030754"/>
            <a:ext cx="64721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37711" y="6181844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Portfolios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37711" y="6637615"/>
            <a:ext cx="64721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functionality for users to simulate and track their own stock portfolios and performance.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20570" y="5695355"/>
            <a:ext cx="2107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420570" y="6030754"/>
            <a:ext cx="647211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0570" y="6181844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Alerts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420570" y="6637615"/>
            <a:ext cx="64721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system to notify users immediately of significant price movements or prediction changes.</a:t>
            </a:r>
            <a:endParaRPr lang="en-US" sz="16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9ED31-720D-434B-A7DD-648F5921190D}"/>
              </a:ext>
            </a:extLst>
          </p:cNvPr>
          <p:cNvSpPr/>
          <p:nvPr/>
        </p:nvSpPr>
        <p:spPr>
          <a:xfrm>
            <a:off x="12663377" y="7666074"/>
            <a:ext cx="1967023" cy="56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883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SACHIN KUMAR</cp:lastModifiedBy>
  <cp:revision>3</cp:revision>
  <dcterms:created xsi:type="dcterms:W3CDTF">2025-10-08T17:49:55Z</dcterms:created>
  <dcterms:modified xsi:type="dcterms:W3CDTF">2025-10-08T18:07:44Z</dcterms:modified>
</cp:coreProperties>
</file>